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4" r:id="rId2"/>
    <p:sldId id="276" r:id="rId3"/>
    <p:sldId id="281" r:id="rId4"/>
    <p:sldId id="285" r:id="rId5"/>
    <p:sldId id="278" r:id="rId6"/>
    <p:sldId id="287" r:id="rId7"/>
    <p:sldId id="266" r:id="rId8"/>
    <p:sldId id="293" r:id="rId9"/>
    <p:sldId id="284" r:id="rId10"/>
    <p:sldId id="292" r:id="rId11"/>
    <p:sldId id="286" r:id="rId12"/>
    <p:sldId id="283" r:id="rId13"/>
    <p:sldId id="288" r:id="rId14"/>
    <p:sldId id="290" r:id="rId15"/>
    <p:sldId id="291" r:id="rId16"/>
    <p:sldId id="289" r:id="rId1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80" autoAdjust="0"/>
  </p:normalViewPr>
  <p:slideViewPr>
    <p:cSldViewPr showGuides="1">
      <p:cViewPr varScale="1">
        <p:scale>
          <a:sx n="115" d="100"/>
          <a:sy n="115" d="100"/>
        </p:scale>
        <p:origin x="378" y="11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5323D-E0C7-4C8B-A733-76FFE9A1142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34E7786-6384-4A5B-9175-EA955B9B7F3B}">
      <dgm:prSet phldrT="[Text]"/>
      <dgm:spPr/>
      <dgm:t>
        <a:bodyPr/>
        <a:lstStyle/>
        <a:p>
          <a:r>
            <a:rPr lang="en-US" dirty="0" smtClean="0"/>
            <a:t>Working memory difficulty</a:t>
          </a:r>
          <a:endParaRPr lang="en-US" dirty="0"/>
        </a:p>
      </dgm:t>
    </dgm:pt>
    <dgm:pt modelId="{83A43521-67E3-4AAF-A038-34DB51C98C4D}" type="parTrans" cxnId="{1CD69630-3AE5-4022-AF5A-4D4A5EE41113}">
      <dgm:prSet/>
      <dgm:spPr/>
      <dgm:t>
        <a:bodyPr/>
        <a:lstStyle/>
        <a:p>
          <a:endParaRPr lang="en-US"/>
        </a:p>
      </dgm:t>
    </dgm:pt>
    <dgm:pt modelId="{75611370-A55E-4656-A2DC-FB615F364CBD}" type="sibTrans" cxnId="{1CD69630-3AE5-4022-AF5A-4D4A5EE41113}">
      <dgm:prSet/>
      <dgm:spPr/>
      <dgm:t>
        <a:bodyPr/>
        <a:lstStyle/>
        <a:p>
          <a:endParaRPr lang="en-US"/>
        </a:p>
      </dgm:t>
    </dgm:pt>
    <dgm:pt modelId="{42A399DB-39B8-4E16-A4AA-DFD193C8FB42}">
      <dgm:prSet phldrT="[Text]"/>
      <dgm:spPr/>
      <dgm:t>
        <a:bodyPr/>
        <a:lstStyle/>
        <a:p>
          <a:r>
            <a:rPr lang="en-US" dirty="0" smtClean="0"/>
            <a:t>Reading accuracy difficulty</a:t>
          </a:r>
          <a:endParaRPr lang="en-US" dirty="0"/>
        </a:p>
      </dgm:t>
    </dgm:pt>
    <dgm:pt modelId="{A819911D-BD6F-43FB-BD65-0DBE35385A32}" type="parTrans" cxnId="{F89F2652-A1E7-42C1-8DF6-142BEB6654AA}">
      <dgm:prSet/>
      <dgm:spPr/>
      <dgm:t>
        <a:bodyPr/>
        <a:lstStyle/>
        <a:p>
          <a:endParaRPr lang="en-US"/>
        </a:p>
      </dgm:t>
    </dgm:pt>
    <dgm:pt modelId="{5A36F9CF-74A0-45BB-9BA2-182B6EBC9330}" type="sibTrans" cxnId="{F89F2652-A1E7-42C1-8DF6-142BEB6654AA}">
      <dgm:prSet/>
      <dgm:spPr/>
      <dgm:t>
        <a:bodyPr/>
        <a:lstStyle/>
        <a:p>
          <a:endParaRPr lang="en-US"/>
        </a:p>
      </dgm:t>
    </dgm:pt>
    <dgm:pt modelId="{D29CB494-C59B-4D54-838E-ABF9242094FF}" type="pres">
      <dgm:prSet presAssocID="{FA45323D-E0C7-4C8B-A733-76FFE9A11425}" presName="compositeShape" presStyleCnt="0">
        <dgm:presLayoutVars>
          <dgm:chMax val="7"/>
          <dgm:dir/>
          <dgm:resizeHandles val="exact"/>
        </dgm:presLayoutVars>
      </dgm:prSet>
      <dgm:spPr/>
    </dgm:pt>
    <dgm:pt modelId="{B0EEA103-0770-4A36-8AE1-D4C2EFA78D59}" type="pres">
      <dgm:prSet presAssocID="{F34E7786-6384-4A5B-9175-EA955B9B7F3B}" presName="circ1" presStyleLbl="vennNode1" presStyleIdx="0" presStyleCnt="2"/>
      <dgm:spPr/>
      <dgm:t>
        <a:bodyPr/>
        <a:lstStyle/>
        <a:p>
          <a:endParaRPr lang="en-US"/>
        </a:p>
      </dgm:t>
    </dgm:pt>
    <dgm:pt modelId="{A27B6914-5F2C-43B5-9281-156334390494}" type="pres">
      <dgm:prSet presAssocID="{F34E7786-6384-4A5B-9175-EA955B9B7F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CC690-A680-47F6-9DA0-8BDA3EBD2283}" type="pres">
      <dgm:prSet presAssocID="{42A399DB-39B8-4E16-A4AA-DFD193C8FB42}" presName="circ2" presStyleLbl="vennNode1" presStyleIdx="1" presStyleCnt="2"/>
      <dgm:spPr/>
      <dgm:t>
        <a:bodyPr/>
        <a:lstStyle/>
        <a:p>
          <a:endParaRPr lang="en-US"/>
        </a:p>
      </dgm:t>
    </dgm:pt>
    <dgm:pt modelId="{2A7C1FD1-B9C1-4AF3-8762-600E27FDBB47}" type="pres">
      <dgm:prSet presAssocID="{42A399DB-39B8-4E16-A4AA-DFD193C8FB4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D92F8C-7689-463F-8631-BC71FB3F831D}" type="presOf" srcId="{FA45323D-E0C7-4C8B-A733-76FFE9A11425}" destId="{D29CB494-C59B-4D54-838E-ABF9242094FF}" srcOrd="0" destOrd="0" presId="urn:microsoft.com/office/officeart/2005/8/layout/venn1"/>
    <dgm:cxn modelId="{A14AE87F-461B-4C4A-B7BC-7684CF1E4790}" type="presOf" srcId="{42A399DB-39B8-4E16-A4AA-DFD193C8FB42}" destId="{B18CC690-A680-47F6-9DA0-8BDA3EBD2283}" srcOrd="0" destOrd="0" presId="urn:microsoft.com/office/officeart/2005/8/layout/venn1"/>
    <dgm:cxn modelId="{F89F2652-A1E7-42C1-8DF6-142BEB6654AA}" srcId="{FA45323D-E0C7-4C8B-A733-76FFE9A11425}" destId="{42A399DB-39B8-4E16-A4AA-DFD193C8FB42}" srcOrd="1" destOrd="0" parTransId="{A819911D-BD6F-43FB-BD65-0DBE35385A32}" sibTransId="{5A36F9CF-74A0-45BB-9BA2-182B6EBC9330}"/>
    <dgm:cxn modelId="{B40EEFDA-E9C8-400B-BAAE-C8D915CF9A78}" type="presOf" srcId="{F34E7786-6384-4A5B-9175-EA955B9B7F3B}" destId="{B0EEA103-0770-4A36-8AE1-D4C2EFA78D59}" srcOrd="0" destOrd="0" presId="urn:microsoft.com/office/officeart/2005/8/layout/venn1"/>
    <dgm:cxn modelId="{1CD69630-3AE5-4022-AF5A-4D4A5EE41113}" srcId="{FA45323D-E0C7-4C8B-A733-76FFE9A11425}" destId="{F34E7786-6384-4A5B-9175-EA955B9B7F3B}" srcOrd="0" destOrd="0" parTransId="{83A43521-67E3-4AAF-A038-34DB51C98C4D}" sibTransId="{75611370-A55E-4656-A2DC-FB615F364CBD}"/>
    <dgm:cxn modelId="{916BC85A-C7CD-4B18-B9C9-3112891F0C43}" type="presOf" srcId="{F34E7786-6384-4A5B-9175-EA955B9B7F3B}" destId="{A27B6914-5F2C-43B5-9281-156334390494}" srcOrd="1" destOrd="0" presId="urn:microsoft.com/office/officeart/2005/8/layout/venn1"/>
    <dgm:cxn modelId="{92C3E40B-30BC-4A5D-AE22-16F23E8ED092}" type="presOf" srcId="{42A399DB-39B8-4E16-A4AA-DFD193C8FB42}" destId="{2A7C1FD1-B9C1-4AF3-8762-600E27FDBB47}" srcOrd="1" destOrd="0" presId="urn:microsoft.com/office/officeart/2005/8/layout/venn1"/>
    <dgm:cxn modelId="{6C6E8AED-DCAD-4231-AAB7-E1781163DBC1}" type="presParOf" srcId="{D29CB494-C59B-4D54-838E-ABF9242094FF}" destId="{B0EEA103-0770-4A36-8AE1-D4C2EFA78D59}" srcOrd="0" destOrd="0" presId="urn:microsoft.com/office/officeart/2005/8/layout/venn1"/>
    <dgm:cxn modelId="{B191070F-2AB1-41B0-BEF4-C94672D8BAA3}" type="presParOf" srcId="{D29CB494-C59B-4D54-838E-ABF9242094FF}" destId="{A27B6914-5F2C-43B5-9281-156334390494}" srcOrd="1" destOrd="0" presId="urn:microsoft.com/office/officeart/2005/8/layout/venn1"/>
    <dgm:cxn modelId="{B78A7A71-C79C-4A5F-98CD-DDF488121489}" type="presParOf" srcId="{D29CB494-C59B-4D54-838E-ABF9242094FF}" destId="{B18CC690-A680-47F6-9DA0-8BDA3EBD2283}" srcOrd="2" destOrd="0" presId="urn:microsoft.com/office/officeart/2005/8/layout/venn1"/>
    <dgm:cxn modelId="{9530BECB-2CE8-4B7C-A51E-DFD23B0824F7}" type="presParOf" srcId="{D29CB494-C59B-4D54-838E-ABF9242094FF}" destId="{2A7C1FD1-B9C1-4AF3-8762-600E27FDBB4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EA103-0770-4A36-8AE1-D4C2EFA78D59}">
      <dsp:nvSpPr>
        <dsp:cNvPr id="0" name=""/>
        <dsp:cNvSpPr/>
      </dsp:nvSpPr>
      <dsp:spPr>
        <a:xfrm>
          <a:off x="88175" y="410828"/>
          <a:ext cx="2175003" cy="21750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Working memory difficulty</a:t>
          </a:r>
          <a:endParaRPr lang="en-US" sz="2000" kern="1200" dirty="0"/>
        </a:p>
      </dsp:txBody>
      <dsp:txXfrm>
        <a:off x="391892" y="667307"/>
        <a:ext cx="1254056" cy="1662044"/>
      </dsp:txXfrm>
    </dsp:sp>
    <dsp:sp modelId="{B18CC690-A680-47F6-9DA0-8BDA3EBD2283}">
      <dsp:nvSpPr>
        <dsp:cNvPr id="0" name=""/>
        <dsp:cNvSpPr/>
      </dsp:nvSpPr>
      <dsp:spPr>
        <a:xfrm>
          <a:off x="1655746" y="410828"/>
          <a:ext cx="2175003" cy="21750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Reading accuracy difficulty</a:t>
          </a:r>
          <a:endParaRPr lang="en-US" sz="2000" kern="1200" dirty="0"/>
        </a:p>
      </dsp:txBody>
      <dsp:txXfrm>
        <a:off x="2272977" y="667307"/>
        <a:ext cx="1254056" cy="1662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6/14/2019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6/14/2019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6/14/2019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6/14/2019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6/14/2019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6/14/2019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YIbhyiddN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md18PPQxZc" TargetMode="Externa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fkaAORIzTM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rosoftware.com/documents/claroreadchrome/welcome.php" TargetMode="External"/><Relationship Id="rId2" Type="http://schemas.openxmlformats.org/officeDocument/2006/relationships/hyperlink" Target="https://chrome.google.com/webstore/detail/read-aloud-a-text-to-spee/hdhinadidafjejdhmfkjgnolgimiaplp?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UE7A84iLp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gOCNTqedz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microsoft.com/en-gb/help/17173/windows-10-hear-text-read-aloud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udible.co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../../Schemes%20of%20Work%20and%20Resources/Resources/Subject%20support%20resources/English/International_GCSE_Anthology_English_Language_A_and_English_Literature%20Issue%202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OswiTA0lt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MC1ECOHo3A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wikihow.com/Enable-Text-To-Speech-on-iOS-Devic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hrsb_pGiX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gp/help/customer/display.html?nodeId=201540050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2a9GoQe8QY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amazon.co.uk/gp/help/customer/display.html/ref=hp_left_v4_sib?ie=UTF8&amp;nodeId=2018298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Making text accessible for learners with reading difficulties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Kindle </a:t>
            </a:r>
            <a:r>
              <a:rPr lang="en-GB" dirty="0" err="1" smtClean="0"/>
              <a:t>paperwhite</a:t>
            </a:r>
            <a:r>
              <a:rPr lang="en-GB" dirty="0" smtClean="0"/>
              <a:t> 4 </a:t>
            </a:r>
            <a:r>
              <a:rPr lang="en-GB" sz="2400" dirty="0" smtClean="0"/>
              <a:t>text to speech</a:t>
            </a:r>
            <a:endParaRPr lang="en-GB" dirty="0"/>
          </a:p>
        </p:txBody>
      </p:sp>
      <p:pic>
        <p:nvPicPr>
          <p:cNvPr id="4" name="RYIbhyiddN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2617" y="1988840"/>
            <a:ext cx="5749396" cy="323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Echo + Alexa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7788" y="2060848"/>
            <a:ext cx="64807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</a:t>
            </a:r>
            <a:r>
              <a:rPr lang="en-US" sz="1800" dirty="0" smtClean="0"/>
              <a:t>avigate </a:t>
            </a:r>
            <a:r>
              <a:rPr lang="en-US" sz="1800" dirty="0"/>
              <a:t>in the Alexa companion app under the new Kindle Books section to see which of your titles </a:t>
            </a:r>
            <a:r>
              <a:rPr lang="en-US" sz="1800" dirty="0" smtClean="0"/>
              <a:t>Alexa </a:t>
            </a:r>
            <a:r>
              <a:rPr lang="en-US" sz="1800" dirty="0"/>
              <a:t>can read to </a:t>
            </a:r>
            <a:r>
              <a:rPr lang="en-US" sz="1800" dirty="0" smtClean="0"/>
              <a:t>you</a:t>
            </a:r>
            <a:r>
              <a:rPr lang="en-US" sz="1800" dirty="0"/>
              <a:t> It’s not as nice as a real human voice, but it also doesn’t cost you anything extra.</a:t>
            </a:r>
          </a:p>
          <a:p>
            <a:r>
              <a:rPr lang="en-US" sz="1800" dirty="0"/>
              <a:t>The easiest way is just to say, “Alexa, read </a:t>
            </a:r>
            <a:r>
              <a:rPr lang="en-US" sz="1800" i="1" dirty="0"/>
              <a:t>Niche Down</a:t>
            </a:r>
            <a:r>
              <a:rPr lang="en-US" sz="1800" dirty="0"/>
              <a:t> to me.” Any Kindle book in your library that hasn’t turned this feature off will work, including books you borrowed from libraries or friends.</a:t>
            </a:r>
          </a:p>
          <a:p>
            <a:r>
              <a:rPr lang="en-US" sz="1800" dirty="0"/>
              <a:t>But if you want to know the nuts and bolts, here’s how to do it in the Alexa app.</a:t>
            </a:r>
          </a:p>
          <a:p>
            <a:r>
              <a:rPr lang="en-US" sz="1800" dirty="0"/>
              <a:t>Go to the menu and select </a:t>
            </a:r>
            <a:r>
              <a:rPr lang="en-US" sz="1800" b="1" dirty="0"/>
              <a:t>Music, Video, &amp; Books</a:t>
            </a:r>
            <a:r>
              <a:rPr lang="en-US" sz="1800" dirty="0"/>
              <a:t>.</a:t>
            </a:r>
          </a:p>
          <a:p>
            <a:r>
              <a:rPr lang="en-US" sz="1800" dirty="0"/>
              <a:t>Under </a:t>
            </a:r>
            <a:r>
              <a:rPr lang="en-US" sz="1800" b="1" dirty="0"/>
              <a:t>Books</a:t>
            </a:r>
            <a:r>
              <a:rPr lang="en-US" sz="1800" dirty="0"/>
              <a:t>, select </a:t>
            </a:r>
            <a:r>
              <a:rPr lang="en-US" sz="1800" b="1" dirty="0"/>
              <a:t>Kindle</a:t>
            </a:r>
            <a:r>
              <a:rPr lang="en-US" sz="1800" dirty="0"/>
              <a:t>.</a:t>
            </a:r>
          </a:p>
          <a:p>
            <a:r>
              <a:rPr lang="en-US" sz="1800" dirty="0"/>
              <a:t>Choose an available device from the drop-down menu before selecting a title.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716" y="548680"/>
            <a:ext cx="2289016" cy="2029594"/>
          </a:xfrm>
          <a:prstGeom prst="rect">
            <a:avLst/>
          </a:prstGeom>
        </p:spPr>
      </p:pic>
      <p:pic>
        <p:nvPicPr>
          <p:cNvPr id="5" name="Qmd18PPQxZc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53116" y="3717032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1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Office 365 Immersive Reader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1772816"/>
            <a:ext cx="3185591" cy="1791895"/>
          </a:xfrm>
          <a:prstGeom prst="rect">
            <a:avLst/>
          </a:prstGeom>
        </p:spPr>
      </p:pic>
      <p:pic>
        <p:nvPicPr>
          <p:cNvPr id="4" name="HfkaAORIzT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57700" y="1772816"/>
            <a:ext cx="691276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Browser text to speech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3536943" cy="447040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Chrome extensions</a:t>
            </a:r>
          </a:p>
          <a:p>
            <a:r>
              <a:rPr lang="en-GB" dirty="0" smtClean="0">
                <a:hlinkClick r:id="rId2"/>
              </a:rPr>
              <a:t>Read Aloud</a:t>
            </a:r>
            <a:endParaRPr lang="en-GB" dirty="0" smtClean="0"/>
          </a:p>
          <a:p>
            <a:r>
              <a:rPr lang="en-GB" dirty="0" err="1" smtClean="0">
                <a:hlinkClick r:id="rId3"/>
              </a:rPr>
              <a:t>ClaroRead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Edge</a:t>
            </a:r>
          </a:p>
          <a:p>
            <a:pPr marL="0" indent="0">
              <a:buNone/>
            </a:pPr>
            <a:r>
              <a:rPr lang="en-GB" dirty="0" err="1" smtClean="0"/>
              <a:t>ReadAloud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0436" y="1473199"/>
            <a:ext cx="4678756" cy="2631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675" y="4228008"/>
            <a:ext cx="4710112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Microsoft Edge</a:t>
            </a:r>
            <a:endParaRPr lang="en-GB" dirty="0"/>
          </a:p>
        </p:txBody>
      </p:sp>
      <p:pic>
        <p:nvPicPr>
          <p:cNvPr id="4" name="hUE7A84iLpU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69876" y="1772816"/>
            <a:ext cx="6748242" cy="379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ClaroRead</a:t>
            </a:r>
            <a:r>
              <a:rPr lang="en-GB" dirty="0" smtClean="0"/>
              <a:t> for Chrome</a:t>
            </a:r>
            <a:endParaRPr lang="en-GB" dirty="0"/>
          </a:p>
        </p:txBody>
      </p:sp>
      <p:pic>
        <p:nvPicPr>
          <p:cNvPr id="3" name="jgOCNTqedz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3986" y="2143125"/>
            <a:ext cx="6126427" cy="344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3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Read aloud functionality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Windows 10 Narrator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71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Learners with Specific Learning Difficulties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01800"/>
            <a:ext cx="5409151" cy="447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May have difficulties with reading for 2 main reasons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Reading accuracy errors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– misreading letter patterns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word substitutions – thinking that they see a word but it is actually incorrect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Working memory – reading accuracy OK, but effortful. The text is not remembered in detail. 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31938655"/>
              </p:ext>
            </p:extLst>
          </p:nvPr>
        </p:nvGraphicFramePr>
        <p:xfrm>
          <a:off x="7534572" y="1340768"/>
          <a:ext cx="3918926" cy="2996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7676" y="4337428"/>
            <a:ext cx="2912718" cy="21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449711" cy="1223144"/>
          </a:xfrm>
        </p:spPr>
        <p:txBody>
          <a:bodyPr>
            <a:normAutofit/>
          </a:bodyPr>
          <a:lstStyle/>
          <a:p>
            <a:r>
              <a:rPr lang="en-US" dirty="0"/>
              <a:t>Wendy Griswold reminds us of the pleasures of reading, which I call the four E’s: escape, enjoyment, entertainment, and enlightenment. (Griswold, 2008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620" y="2983628"/>
            <a:ext cx="3416638" cy="2412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852" y="2957233"/>
            <a:ext cx="3600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Do</a:t>
            </a:r>
          </a:p>
          <a:p>
            <a:r>
              <a:rPr lang="en-GB" sz="2000" dirty="0" smtClean="0"/>
              <a:t>Little and often</a:t>
            </a:r>
          </a:p>
          <a:p>
            <a:r>
              <a:rPr lang="en-GB" sz="2000" dirty="0" smtClean="0"/>
              <a:t>Take it in turns to read out loud</a:t>
            </a:r>
          </a:p>
          <a:p>
            <a:r>
              <a:rPr lang="en-GB" sz="2000" dirty="0" smtClean="0"/>
              <a:t>Do character voices if you can</a:t>
            </a:r>
          </a:p>
          <a:p>
            <a:r>
              <a:rPr lang="en-GB" sz="2000" dirty="0" smtClean="0"/>
              <a:t>Read the bigger share (most of it!)</a:t>
            </a:r>
          </a:p>
          <a:p>
            <a:r>
              <a:rPr lang="en-GB" sz="2000" dirty="0" smtClean="0"/>
              <a:t>Chat about the story</a:t>
            </a:r>
          </a:p>
          <a:p>
            <a:r>
              <a:rPr lang="en-GB" sz="2000" dirty="0" smtClean="0"/>
              <a:t>Give a correct word gently, without breaking the sentence flow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61725" y="2983628"/>
            <a:ext cx="30328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Don’t</a:t>
            </a:r>
          </a:p>
          <a:p>
            <a:r>
              <a:rPr lang="en-GB" sz="2000" dirty="0" smtClean="0"/>
              <a:t>Make it like a read out loud exam</a:t>
            </a:r>
          </a:p>
          <a:p>
            <a:r>
              <a:rPr lang="en-GB" sz="2000" dirty="0" smtClean="0"/>
              <a:t>Nag </a:t>
            </a:r>
            <a:r>
              <a:rPr lang="en-GB" sz="2000" dirty="0" smtClean="0">
                <a:sym typeface="Wingdings" panose="05000000000000000000" pitchFamily="2" charset="2"/>
              </a:rPr>
              <a:t></a:t>
            </a:r>
          </a:p>
          <a:p>
            <a:endParaRPr lang="en-GB" sz="2000" dirty="0" smtClean="0"/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92" y="3356992"/>
            <a:ext cx="1956048" cy="1956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2" y="1620292"/>
            <a:ext cx="4804420" cy="10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1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texts + text to speech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Text books</a:t>
            </a:r>
          </a:p>
          <a:p>
            <a:r>
              <a:rPr lang="en-US" dirty="0" smtClean="0"/>
              <a:t>Class texts/anthology in English lessons</a:t>
            </a:r>
            <a:endParaRPr lang="en-US" dirty="0"/>
          </a:p>
          <a:p>
            <a:r>
              <a:rPr lang="en-US" dirty="0" smtClean="0"/>
              <a:t>Reading for enjoyment – </a:t>
            </a:r>
            <a:r>
              <a:rPr lang="en-US" dirty="0" err="1" smtClean="0"/>
              <a:t>ibooks</a:t>
            </a:r>
            <a:r>
              <a:rPr lang="en-US" dirty="0" smtClean="0"/>
              <a:t>, pdf or </a:t>
            </a:r>
            <a:r>
              <a:rPr lang="en-US" dirty="0" err="1" smtClean="0"/>
              <a:t>epub</a:t>
            </a:r>
            <a:r>
              <a:rPr lang="en-US" dirty="0" smtClean="0"/>
              <a:t> (with an app)</a:t>
            </a:r>
            <a:endParaRPr lang="en-US" dirty="0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644" y="1701800"/>
            <a:ext cx="3439269" cy="487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 to speech on Kindle</a:t>
            </a:r>
            <a:r>
              <a:rPr lang="en-GB" sz="1800" dirty="0" smtClean="0"/>
              <a:t> with Bluetooth speaker</a:t>
            </a:r>
            <a:endParaRPr lang="en-GB" sz="1800" dirty="0"/>
          </a:p>
        </p:txBody>
      </p:sp>
      <p:pic>
        <p:nvPicPr>
          <p:cNvPr id="4" name="6OswiTA0lt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66020" y="1772816"/>
            <a:ext cx="568863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2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80" y="121476"/>
            <a:ext cx="7008574" cy="1930400"/>
          </a:xfrm>
        </p:spPr>
        <p:txBody>
          <a:bodyPr/>
          <a:lstStyle/>
          <a:p>
            <a:r>
              <a:rPr lang="en-US" dirty="0" err="1" smtClean="0"/>
              <a:t>iBooks</a:t>
            </a:r>
            <a:r>
              <a:rPr lang="en-US" dirty="0" smtClean="0"/>
              <a:t>, iPhone, iPad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9048" y="438182"/>
            <a:ext cx="2485961" cy="12969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4"/>
              </a:rPr>
              <a:t>How to turn on text to speech</a:t>
            </a:r>
          </a:p>
          <a:p>
            <a:endParaRPr lang="en-US" dirty="0">
              <a:hlinkClick r:id="rId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12" y="1040745"/>
            <a:ext cx="2686605" cy="201495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47267" y="685956"/>
            <a:ext cx="4323410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+mj-lt"/>
              </a:rPr>
              <a:t>iOS includes powerful text-to-speech options that allow you to easily have selected text read back to you, in a wide variety of languages and accents. If you're using iOS 8 or later, there's also the very useful Speak Screen function, which will even automatically turn the pages on your </a:t>
            </a:r>
            <a:r>
              <a:rPr kumimoji="0" lang="en-US" altLang="en-US" sz="1500" b="0" i="0" u="none" strike="noStrike" cap="none" normalizeH="0" baseline="0" dirty="0" err="1" smtClean="0">
                <a:ln>
                  <a:noFill/>
                </a:ln>
                <a:solidFill>
                  <a:srgbClr val="545454"/>
                </a:solidFill>
                <a:effectLst/>
                <a:latin typeface="+mj-lt"/>
              </a:rPr>
              <a:t>ebook</a:t>
            </a: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+mj-lt"/>
              </a:rPr>
              <a:t> as it reads to you.</a:t>
            </a:r>
            <a:endParaRPr kumimoji="0" lang="en-US" alt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</a:rPr>
              <a:t/>
            </a:r>
            <a:b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545454"/>
                </a:solidFill>
                <a:effectLst/>
                <a:latin typeface="Helvetica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8894" t="10101" r="37400" b="15700"/>
          <a:stretch/>
        </p:blipFill>
        <p:spPr>
          <a:xfrm>
            <a:off x="693812" y="3132780"/>
            <a:ext cx="3694824" cy="3528391"/>
          </a:xfrm>
          <a:prstGeom prst="rect">
            <a:avLst/>
          </a:prstGeom>
        </p:spPr>
      </p:pic>
      <p:pic>
        <p:nvPicPr>
          <p:cNvPr id="7" name="CMC1ECOHo3A"/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4570191" y="3132780"/>
            <a:ext cx="6162725" cy="34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0196" y="4725144"/>
            <a:ext cx="8322849" cy="1728466"/>
          </a:xfrm>
        </p:spPr>
        <p:txBody>
          <a:bodyPr/>
          <a:lstStyle/>
          <a:p>
            <a:r>
              <a:rPr lang="en-GB" dirty="0" smtClean="0"/>
              <a:t>Android phones/tablets Kindle app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62764" y="1355210"/>
            <a:ext cx="2592288" cy="124460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Using the Talkback feature in Accessibility</a:t>
            </a:r>
            <a:endParaRPr lang="en-GB" dirty="0"/>
          </a:p>
        </p:txBody>
      </p:sp>
      <p:pic>
        <p:nvPicPr>
          <p:cNvPr id="4" name="nhrsb_pGiX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34172" y="691635"/>
            <a:ext cx="5250469" cy="29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Text to speech on a Kindle Fire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4"/>
              </a:rPr>
              <a:t>Link to Amazon here</a:t>
            </a:r>
            <a:endParaRPr lang="en-GB" dirty="0"/>
          </a:p>
        </p:txBody>
      </p:sp>
      <p:pic>
        <p:nvPicPr>
          <p:cNvPr id="4" name="e2a9GoQe8QY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670476" y="33265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0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752</TotalTime>
  <Words>331</Words>
  <Application>Microsoft Office PowerPoint</Application>
  <PresentationFormat>Custom</PresentationFormat>
  <Paragraphs>60</Paragraphs>
  <Slides>16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Helvetica</vt:lpstr>
      <vt:lpstr>Wingdings</vt:lpstr>
      <vt:lpstr>Books 16x9</vt:lpstr>
      <vt:lpstr>Supporting reading</vt:lpstr>
      <vt:lpstr>Learners with Specific Learning Difficulties</vt:lpstr>
      <vt:lpstr>Shared reading</vt:lpstr>
      <vt:lpstr>Audio books</vt:lpstr>
      <vt:lpstr>Digital texts + text to speech</vt:lpstr>
      <vt:lpstr>Text to speech on Kindle with Bluetooth speaker</vt:lpstr>
      <vt:lpstr>iBooks, iPhone, iPad</vt:lpstr>
      <vt:lpstr>Android phones/tablets Kindle app</vt:lpstr>
      <vt:lpstr>Text to speech on a Kindle Fire</vt:lpstr>
      <vt:lpstr>Kindle paperwhite 4 text to speech</vt:lpstr>
      <vt:lpstr>Amazon Echo + Alexa</vt:lpstr>
      <vt:lpstr>Microsoft Office 365 Immersive Reader</vt:lpstr>
      <vt:lpstr>Browser text to speech</vt:lpstr>
      <vt:lpstr>Microsoft Edge</vt:lpstr>
      <vt:lpstr>ClaroRead for Chrome</vt:lpstr>
      <vt:lpstr>Read aloud functionality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reading</dc:title>
  <dc:creator>Lorna Prestage</dc:creator>
  <cp:lastModifiedBy>Lorna Prestage</cp:lastModifiedBy>
  <cp:revision>62</cp:revision>
  <dcterms:created xsi:type="dcterms:W3CDTF">2019-06-10T07:53:40Z</dcterms:created>
  <dcterms:modified xsi:type="dcterms:W3CDTF">2019-06-14T12:18:35Z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